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4" r:id="rId2"/>
  </p:sldMasterIdLst>
  <p:notesMasterIdLst>
    <p:notesMasterId r:id="rId15"/>
  </p:notesMasterIdLst>
  <p:sldIdLst>
    <p:sldId id="257" r:id="rId3"/>
    <p:sldId id="265" r:id="rId4"/>
    <p:sldId id="267" r:id="rId5"/>
    <p:sldId id="268" r:id="rId6"/>
    <p:sldId id="260" r:id="rId7"/>
    <p:sldId id="261" r:id="rId8"/>
    <p:sldId id="272" r:id="rId9"/>
    <p:sldId id="273" r:id="rId10"/>
    <p:sldId id="271" r:id="rId11"/>
    <p:sldId id="269" r:id="rId12"/>
    <p:sldId id="270" r:id="rId13"/>
    <p:sldId id="263"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98" autoAdjust="0"/>
    <p:restoredTop sz="83130" autoAdjust="0"/>
  </p:normalViewPr>
  <p:slideViewPr>
    <p:cSldViewPr snapToGrid="0">
      <p:cViewPr varScale="1">
        <p:scale>
          <a:sx n="71" d="100"/>
          <a:sy n="71" d="100"/>
        </p:scale>
        <p:origin x="1164" y="72"/>
      </p:cViewPr>
      <p:guideLst>
        <p:guide orient="horz" pos="2160"/>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424DA0-639A-429F-B89C-8C46AAEB4DDD}" type="datetimeFigureOut">
              <a:rPr lang="en-US" smtClean="0"/>
              <a:t>4/23/2018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D034FA-868C-453F-B677-6B93EBF50428}" type="slidenum">
              <a:rPr lang="en-US" smtClean="0"/>
              <a:t>‹#›</a:t>
            </a:fld>
            <a:endParaRPr lang="en-US"/>
          </a:p>
        </p:txBody>
      </p:sp>
    </p:spTree>
    <p:extLst>
      <p:ext uri="{BB962C8B-B14F-4D97-AF65-F5344CB8AC3E}">
        <p14:creationId xmlns:p14="http://schemas.microsoft.com/office/powerpoint/2010/main" val="15703902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28E704-FFC1-4D05-B4B3-742272D0430B}" type="slidenum">
              <a:rPr lang="en-US"/>
              <a:pPr/>
              <a:t>1</a:t>
            </a:fld>
            <a:endParaRPr lang="en-US"/>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2060699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10</a:t>
            </a:fld>
            <a:endParaRPr lang="en-US"/>
          </a:p>
        </p:txBody>
      </p:sp>
    </p:spTree>
    <p:extLst>
      <p:ext uri="{BB962C8B-B14F-4D97-AF65-F5344CB8AC3E}">
        <p14:creationId xmlns:p14="http://schemas.microsoft.com/office/powerpoint/2010/main" val="36381298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11</a:t>
            </a:fld>
            <a:endParaRPr lang="en-US"/>
          </a:p>
        </p:txBody>
      </p:sp>
    </p:spTree>
    <p:extLst>
      <p:ext uri="{BB962C8B-B14F-4D97-AF65-F5344CB8AC3E}">
        <p14:creationId xmlns:p14="http://schemas.microsoft.com/office/powerpoint/2010/main" val="16956944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A1: No.  Some claims are rejected if information is missing or invalid.  Some claims</a:t>
            </a:r>
            <a:r>
              <a:rPr lang="en-US" baseline="0" dirty="0"/>
              <a:t> are denied if services aren’t covered under the plan or deemed not appropriate.</a:t>
            </a:r>
          </a:p>
          <a:p>
            <a:r>
              <a:rPr lang="en-US" baseline="0" dirty="0"/>
              <a:t>A2: There are 3 major components in determining how much to pay.  The first component is our payment policies, which identifies which services on a claim are separately payable.  The second component is our fee schedules, which are determined by the provider’s contract or a standard fee schedule.  The third component is our benefit plans, which determines how much of the payment amount will be paid by HMSA and how much will be paid by the member.</a:t>
            </a:r>
          </a:p>
          <a:p>
            <a:r>
              <a:rPr lang="en-US" baseline="0" dirty="0"/>
              <a:t>A3: No.  Since we are part of the Blue Cross and Blue Shield Association, we also process claims for members of other Blue plans that receive services in Hawaii.  This is part of our BlueCard program.</a:t>
            </a:r>
          </a:p>
          <a:p>
            <a:r>
              <a:rPr lang="en-US" baseline="0" dirty="0"/>
              <a:t>A4: The provider is waiting for payment, which could impact their business’ cash flow or cause the provider to bill the member.  If we don’t process a claim correctly, it could result in too much or too little payment to the provider, more administrative work for the provider, incorrect amounts being collected from the member, or incorrect claim data.</a:t>
            </a:r>
            <a:endParaRPr lang="en-US" dirty="0"/>
          </a:p>
          <a:p>
            <a:endParaRPr lang="en-US"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12</a:t>
            </a:fld>
            <a:endParaRPr lang="en-US"/>
          </a:p>
        </p:txBody>
      </p:sp>
    </p:spTree>
    <p:extLst>
      <p:ext uri="{BB962C8B-B14F-4D97-AF65-F5344CB8AC3E}">
        <p14:creationId xmlns:p14="http://schemas.microsoft.com/office/powerpoint/2010/main" val="2882611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61D83-B10D-4BB1-83F2-D84207250AD9}" type="slidenum">
              <a:rPr lang="en-US"/>
              <a:pPr/>
              <a:t>2</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711028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3</a:t>
            </a:fld>
            <a:endParaRPr lang="en-US"/>
          </a:p>
        </p:txBody>
      </p:sp>
    </p:spTree>
    <p:extLst>
      <p:ext uri="{BB962C8B-B14F-4D97-AF65-F5344CB8AC3E}">
        <p14:creationId xmlns:p14="http://schemas.microsoft.com/office/powerpoint/2010/main" val="2686932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4</a:t>
            </a:fld>
            <a:endParaRPr lang="en-US"/>
          </a:p>
        </p:txBody>
      </p:sp>
    </p:spTree>
    <p:extLst>
      <p:ext uri="{BB962C8B-B14F-4D97-AF65-F5344CB8AC3E}">
        <p14:creationId xmlns:p14="http://schemas.microsoft.com/office/powerpoint/2010/main" val="1749379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baseline="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Data entry is making sure everything is in 837 format then it goes to QNXT</a:t>
            </a:r>
          </a:p>
        </p:txBody>
      </p:sp>
      <p:sp>
        <p:nvSpPr>
          <p:cNvPr id="4" name="Slide Number Placeholder 3"/>
          <p:cNvSpPr>
            <a:spLocks noGrp="1"/>
          </p:cNvSpPr>
          <p:nvPr>
            <p:ph type="sldNum" sz="quarter" idx="10"/>
          </p:nvPr>
        </p:nvSpPr>
        <p:spPr/>
        <p:txBody>
          <a:bodyPr/>
          <a:lstStyle/>
          <a:p>
            <a:fld id="{FEED8C5D-2A4D-4B81-BE17-98AC865D969E}" type="slidenum">
              <a:rPr lang="en-US" smtClean="0"/>
              <a:pPr/>
              <a:t>5</a:t>
            </a:fld>
            <a:endParaRPr lang="en-US"/>
          </a:p>
        </p:txBody>
      </p:sp>
    </p:spTree>
    <p:extLst>
      <p:ext uri="{BB962C8B-B14F-4D97-AF65-F5344CB8AC3E}">
        <p14:creationId xmlns:p14="http://schemas.microsoft.com/office/powerpoint/2010/main" val="2567830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6</a:t>
            </a:fld>
            <a:endParaRPr lang="en-US"/>
          </a:p>
        </p:txBody>
      </p:sp>
    </p:spTree>
    <p:extLst>
      <p:ext uri="{BB962C8B-B14F-4D97-AF65-F5344CB8AC3E}">
        <p14:creationId xmlns:p14="http://schemas.microsoft.com/office/powerpoint/2010/main" val="16866154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The top half of a CMS-1500 form requests basic information to identify the patient and type of claim.</a:t>
            </a:r>
          </a:p>
        </p:txBody>
      </p:sp>
      <p:sp>
        <p:nvSpPr>
          <p:cNvPr id="4" name="Slide Number Placeholder 3"/>
          <p:cNvSpPr>
            <a:spLocks noGrp="1"/>
          </p:cNvSpPr>
          <p:nvPr>
            <p:ph type="sldNum" sz="quarter" idx="10"/>
          </p:nvPr>
        </p:nvSpPr>
        <p:spPr/>
        <p:txBody>
          <a:bodyPr/>
          <a:lstStyle/>
          <a:p>
            <a:fld id="{FEED8C5D-2A4D-4B81-BE17-98AC865D969E}" type="slidenum">
              <a:rPr lang="en-US" smtClean="0"/>
              <a:pPr/>
              <a:t>7</a:t>
            </a:fld>
            <a:endParaRPr lang="en-US"/>
          </a:p>
        </p:txBody>
      </p:sp>
    </p:spTree>
    <p:extLst>
      <p:ext uri="{BB962C8B-B14F-4D97-AF65-F5344CB8AC3E}">
        <p14:creationId xmlns:p14="http://schemas.microsoft.com/office/powerpoint/2010/main" val="3640712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Dates of service, charges and units (number used/performed) appear on the bottom half of the claim.  </a:t>
            </a:r>
          </a:p>
        </p:txBody>
      </p:sp>
      <p:sp>
        <p:nvSpPr>
          <p:cNvPr id="4" name="Slide Number Placeholder 3"/>
          <p:cNvSpPr>
            <a:spLocks noGrp="1"/>
          </p:cNvSpPr>
          <p:nvPr>
            <p:ph type="sldNum" sz="quarter" idx="10"/>
          </p:nvPr>
        </p:nvSpPr>
        <p:spPr/>
        <p:txBody>
          <a:bodyPr/>
          <a:lstStyle/>
          <a:p>
            <a:fld id="{FEED8C5D-2A4D-4B81-BE17-98AC865D969E}" type="slidenum">
              <a:rPr lang="en-US" smtClean="0"/>
              <a:pPr/>
              <a:t>8</a:t>
            </a:fld>
            <a:endParaRPr lang="en-US"/>
          </a:p>
        </p:txBody>
      </p:sp>
    </p:spTree>
    <p:extLst>
      <p:ext uri="{BB962C8B-B14F-4D97-AF65-F5344CB8AC3E}">
        <p14:creationId xmlns:p14="http://schemas.microsoft.com/office/powerpoint/2010/main" val="1818898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FEED8C5D-2A4D-4B81-BE17-98AC865D969E}" type="slidenum">
              <a:rPr lang="en-US" smtClean="0"/>
              <a:pPr/>
              <a:t>9</a:t>
            </a:fld>
            <a:endParaRPr lang="en-US"/>
          </a:p>
        </p:txBody>
      </p:sp>
    </p:spTree>
    <p:extLst>
      <p:ext uri="{BB962C8B-B14F-4D97-AF65-F5344CB8AC3E}">
        <p14:creationId xmlns:p14="http://schemas.microsoft.com/office/powerpoint/2010/main" val="20239076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98200" y="333710"/>
            <a:ext cx="8534401"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798199" y="1887812"/>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8FBDBC11-09F0-4265-B87B-DC896368EAF4}" type="datetimeFigureOut">
              <a:rPr lang="en-US" smtClean="0"/>
              <a:t>4/23/2018</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7B5F10B8-853C-4B3B-BE82-7CBC605C374F}" type="slidenum">
              <a:rPr lang="en-US" smtClean="0"/>
              <a:t>‹#›</a:t>
            </a:fld>
            <a:endParaRPr lang="en-US"/>
          </a:p>
        </p:txBody>
      </p:sp>
    </p:spTree>
    <p:extLst>
      <p:ext uri="{BB962C8B-B14F-4D97-AF65-F5344CB8AC3E}">
        <p14:creationId xmlns:p14="http://schemas.microsoft.com/office/powerpoint/2010/main" val="13617341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quarter" idx="10"/>
          </p:nvPr>
        </p:nvSpPr>
        <p:spPr>
          <a:xfrm>
            <a:off x="609600" y="6457949"/>
            <a:ext cx="2844800" cy="323851"/>
          </a:xfrm>
          <a:prstGeom prst="rect">
            <a:avLst/>
          </a:prstGeom>
        </p:spPr>
        <p:txBody>
          <a:bodyPr/>
          <a:lstStyle>
            <a:lvl1pPr>
              <a:defRPr/>
            </a:lvl1pPr>
          </a:lstStyle>
          <a:p>
            <a:fld id="{776766B7-1E96-42E3-A910-54D22F76C115}" type="datetime1">
              <a:rPr lang="en-US">
                <a:solidFill>
                  <a:prstClr val="black"/>
                </a:solidFill>
              </a:rPr>
              <a:pPr/>
              <a:t>4/23/2018</a:t>
            </a:fld>
            <a:endParaRPr lang="en-US" dirty="0">
              <a:solidFill>
                <a:prstClr val="black"/>
              </a:solidFill>
            </a:endParaRPr>
          </a:p>
        </p:txBody>
      </p:sp>
      <p:sp>
        <p:nvSpPr>
          <p:cNvPr id="6" name="Slide Number Placeholder 5"/>
          <p:cNvSpPr>
            <a:spLocks noGrp="1"/>
          </p:cNvSpPr>
          <p:nvPr>
            <p:ph type="sldNum" sz="quarter" idx="11"/>
          </p:nvPr>
        </p:nvSpPr>
        <p:spPr>
          <a:xfrm>
            <a:off x="5892800" y="6487393"/>
            <a:ext cx="2844800" cy="294409"/>
          </a:xfrm>
          <a:prstGeom prst="rect">
            <a:avLst/>
          </a:prstGeom>
        </p:spPr>
        <p:txBody>
          <a:bodyPr/>
          <a:lstStyle>
            <a:lvl1pPr>
              <a:defRPr/>
            </a:lvl1pPr>
          </a:lstStyle>
          <a:p>
            <a:fld id="{64C94E88-1C23-4A38-A23A-9252F738315D}" type="slidenum">
              <a:rPr lang="en-US">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066494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09600" y="6356351"/>
            <a:ext cx="2844800" cy="365125"/>
          </a:xfrm>
          <a:prstGeom prst="rect">
            <a:avLst/>
          </a:prstGeom>
        </p:spPr>
        <p:txBody>
          <a:bodyPr/>
          <a:lstStyle/>
          <a:p>
            <a:fld id="{8FBDBC11-09F0-4265-B87B-DC896368EAF4}" type="datetimeFigureOut">
              <a:rPr lang="en-US" smtClean="0"/>
              <a:t>4/23/2018</a:t>
            </a:fld>
            <a:endParaRPr lang="en-US"/>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fld id="{7B5F10B8-853C-4B3B-BE82-7CBC605C374F}" type="slidenum">
              <a:rPr lang="en-US" smtClean="0"/>
              <a:t>‹#›</a:t>
            </a:fld>
            <a:endParaRPr lang="en-US"/>
          </a:p>
        </p:txBody>
      </p:sp>
    </p:spTree>
    <p:extLst>
      <p:ext uri="{BB962C8B-B14F-4D97-AF65-F5344CB8AC3E}">
        <p14:creationId xmlns:p14="http://schemas.microsoft.com/office/powerpoint/2010/main" val="3979660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8FBDBC11-09F0-4265-B87B-DC896368EAF4}" type="datetimeFigureOut">
              <a:rPr lang="en-US" smtClean="0"/>
              <a:t>4/23/2018</a:t>
            </a:fld>
            <a:endParaRPr lang="en-US"/>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7B5F10B8-853C-4B3B-BE82-7CBC605C374F}" type="slidenum">
              <a:rPr lang="en-US" smtClean="0"/>
              <a:t>‹#›</a:t>
            </a:fld>
            <a:endParaRPr lang="en-US"/>
          </a:p>
        </p:txBody>
      </p:sp>
    </p:spTree>
    <p:extLst>
      <p:ext uri="{BB962C8B-B14F-4D97-AF65-F5344CB8AC3E}">
        <p14:creationId xmlns:p14="http://schemas.microsoft.com/office/powerpoint/2010/main" val="22656650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quarter" idx="10"/>
          </p:nvPr>
        </p:nvSpPr>
        <p:spPr/>
        <p:txBody>
          <a:bodyPr/>
          <a:lstStyle>
            <a:lvl1pPr>
              <a:defRPr/>
            </a:lvl1pPr>
          </a:lstStyle>
          <a:p>
            <a:fld id="{5E897C1D-297F-4AE6-ABD3-3B10E453CF6A}" type="datetime1">
              <a:rPr lang="en-US" smtClean="0">
                <a:solidFill>
                  <a:srgbClr val="FFFFFF"/>
                </a:solidFill>
              </a:rPr>
              <a:t>4/23/2018</a:t>
            </a:fld>
            <a:endParaRPr lang="en-US">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fld id="{1DAF63A2-55FF-45AE-993D-7F5AE00746FC}"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300169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29791"/>
            <a:ext cx="10363200" cy="1470660"/>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986"/>
            <a:ext cx="2844800" cy="363855"/>
          </a:xfrm>
          <a:prstGeom prst="rect">
            <a:avLst/>
          </a:prstGeom>
        </p:spPr>
        <p:txBody>
          <a:bodyPr/>
          <a:lstStyle/>
          <a:p>
            <a:fld id="{01F94E3B-2371-4EFD-A961-08FA1881815C}" type="datetimeFigureOut">
              <a:rPr lang="en-US" smtClean="0">
                <a:solidFill>
                  <a:prstClr val="black"/>
                </a:solidFill>
              </a:rPr>
              <a:pPr/>
              <a:t>4/23/2018</a:t>
            </a:fld>
            <a:endParaRPr lang="en-US" dirty="0">
              <a:solidFill>
                <a:prstClr val="black"/>
              </a:solidFill>
            </a:endParaRPr>
          </a:p>
        </p:txBody>
      </p:sp>
      <p:sp>
        <p:nvSpPr>
          <p:cNvPr id="5" name="Footer Placeholder 4"/>
          <p:cNvSpPr>
            <a:spLocks noGrp="1"/>
          </p:cNvSpPr>
          <p:nvPr>
            <p:ph type="ftr" sz="quarter" idx="11"/>
          </p:nvPr>
        </p:nvSpPr>
        <p:spPr>
          <a:xfrm>
            <a:off x="4165600" y="6356986"/>
            <a:ext cx="3860800" cy="36385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8737600" y="6356986"/>
            <a:ext cx="2844800" cy="363855"/>
          </a:xfrm>
          <a:prstGeom prst="rect">
            <a:avLst/>
          </a:prstGeom>
        </p:spPr>
        <p:txBody>
          <a:bodyPr/>
          <a:lstStyle/>
          <a:p>
            <a:fld id="{543DA42F-A91E-4FB9-96FC-FB525150B2B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5799660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2"/>
          <p:cNvSpPr>
            <a:spLocks noGrp="1"/>
          </p:cNvSpPr>
          <p:nvPr>
            <p:ph type="sldNum" sz="quarter" idx="4"/>
          </p:nvPr>
        </p:nvSpPr>
        <p:spPr>
          <a:xfrm>
            <a:off x="4673600" y="6389256"/>
            <a:ext cx="2844800" cy="365125"/>
          </a:xfrm>
          <a:prstGeom prst="rect">
            <a:avLst/>
          </a:prstGeom>
        </p:spPr>
        <p:txBody>
          <a:bodyPr vert="horz" lIns="91440" tIns="45720" rIns="91440" bIns="45720" rtlCol="0" anchor="ctr"/>
          <a:lstStyle>
            <a:lvl1pPr algn="ctr">
              <a:defRPr sz="1600">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069009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lIns="60533" tIns="30267" rIns="60533" bIns="30267"/>
          <a:lstStyle/>
          <a:p>
            <a:r>
              <a:rPr lang="en-US"/>
              <a:t>Click to edit Master title style</a:t>
            </a:r>
            <a:endParaRPr lang="en-US" dirty="0"/>
          </a:p>
        </p:txBody>
      </p:sp>
      <p:sp>
        <p:nvSpPr>
          <p:cNvPr id="3" name="Slide Number Placeholder 2"/>
          <p:cNvSpPr>
            <a:spLocks noGrp="1"/>
          </p:cNvSpPr>
          <p:nvPr>
            <p:ph type="sldNum" sz="quarter" idx="4"/>
          </p:nvPr>
        </p:nvSpPr>
        <p:spPr>
          <a:xfrm>
            <a:off x="4660203" y="6389258"/>
            <a:ext cx="2844800" cy="365125"/>
          </a:xfrm>
          <a:prstGeom prst="rect">
            <a:avLst/>
          </a:prstGeom>
        </p:spPr>
        <p:txBody>
          <a:bodyPr vert="horz" lIns="81635" tIns="40818" rIns="81635" bIns="40818" rtlCol="0" anchor="ctr"/>
          <a:lstStyle>
            <a:lvl1pPr algn="ctr">
              <a:defRPr sz="1467">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233047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6085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1"/>
          </p:nvPr>
        </p:nvSpPr>
        <p:spPr>
          <a:xfrm>
            <a:off x="5892800" y="6566677"/>
            <a:ext cx="2844800" cy="294409"/>
          </a:xfrm>
          <a:prstGeom prst="rect">
            <a:avLst/>
          </a:prstGeom>
        </p:spPr>
        <p:txBody>
          <a:bodyPr/>
          <a:lstStyle>
            <a:lvl1pPr>
              <a:defRPr/>
            </a:lvl1pPr>
          </a:lstStyle>
          <a:p>
            <a:fld id="{1DAF63A2-55FF-45AE-993D-7F5AE00746FC}" type="slidenum">
              <a:rPr lang="en-US">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4065961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slideLayout" Target="../slideLayouts/slideLayout7.xml"/><Relationship Id="rId7"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Picture 4" descr="G:\Projects\1000 COMM\1000-10517 January Town Hall PowerPoint Presentation\Layout\Art\TH Bkgd_Base_3.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17" y="0"/>
            <a:ext cx="1217696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905911" y="274639"/>
            <a:ext cx="8910244" cy="1143000"/>
          </a:xfrm>
          <a:prstGeom prst="rect">
            <a:avLst/>
          </a:prstGeom>
        </p:spPr>
        <p:txBody>
          <a:bodyPr vert="horz" lIns="91440" tIns="45720" rIns="91440" bIns="45720" rtlCol="0" anchor="ctr">
            <a:normAutofit/>
          </a:bodyPr>
          <a:lstStyle/>
          <a:p>
            <a:r>
              <a:rPr lang="en-US" dirty="0"/>
              <a:t>Title</a:t>
            </a:r>
          </a:p>
        </p:txBody>
      </p:sp>
      <p:sp>
        <p:nvSpPr>
          <p:cNvPr id="3" name="Text Placeholder 2"/>
          <p:cNvSpPr>
            <a:spLocks noGrp="1"/>
          </p:cNvSpPr>
          <p:nvPr>
            <p:ph type="body" idx="1"/>
          </p:nvPr>
        </p:nvSpPr>
        <p:spPr>
          <a:xfrm>
            <a:off x="2905913" y="1600201"/>
            <a:ext cx="8910244"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28" name="Picture 4" descr="G:\Art_Resources\_HMSA Logo_Approved 2014\png\with Tagline\HMSA Logo_Rev_14P wTag blu inside.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45402" y="5955062"/>
            <a:ext cx="2021061" cy="543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87918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71" r:id="rId4"/>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a:alphaModFix amt="70000"/>
            <a:lum/>
          </a:blip>
          <a:srcRect/>
          <a:stretch>
            <a:fillRect/>
          </a:stretch>
        </a:blip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a:xfrm>
            <a:off x="4673600" y="6389256"/>
            <a:ext cx="2844800" cy="365125"/>
          </a:xfrm>
          <a:prstGeom prst="rect">
            <a:avLst/>
          </a:prstGeom>
        </p:spPr>
        <p:txBody>
          <a:bodyPr vert="horz" lIns="91440" tIns="45720" rIns="91440" bIns="45720" rtlCol="0" anchor="ctr"/>
          <a:lstStyle>
            <a:lvl1pPr algn="ctr">
              <a:defRPr sz="1600">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46540807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23296" y="2425823"/>
            <a:ext cx="8360492" cy="2800767"/>
          </a:xfrm>
          <a:prstGeom prst="rect">
            <a:avLst/>
          </a:prstGeom>
          <a:noFill/>
        </p:spPr>
        <p:txBody>
          <a:bodyPr wrap="square" rtlCol="0">
            <a:spAutoFit/>
          </a:bodyPr>
          <a:lstStyle/>
          <a:p>
            <a:r>
              <a:rPr lang="en-US" sz="4400" dirty="0">
                <a:solidFill>
                  <a:srgbClr val="0078C1"/>
                </a:solidFill>
              </a:rPr>
              <a:t>Claims Administration:</a:t>
            </a:r>
          </a:p>
          <a:p>
            <a:endParaRPr lang="en-US" sz="4400" dirty="0">
              <a:solidFill>
                <a:srgbClr val="0078C1"/>
              </a:solidFill>
            </a:endParaRPr>
          </a:p>
          <a:p>
            <a:r>
              <a:rPr lang="en-US" sz="4400" dirty="0">
                <a:solidFill>
                  <a:srgbClr val="0078C1"/>
                </a:solidFill>
              </a:rPr>
              <a:t>Claim Forms, Formats and Usage</a:t>
            </a:r>
          </a:p>
        </p:txBody>
      </p:sp>
    </p:spTree>
    <p:extLst>
      <p:ext uri="{BB962C8B-B14F-4D97-AF65-F5344CB8AC3E}">
        <p14:creationId xmlns:p14="http://schemas.microsoft.com/office/powerpoint/2010/main" val="24478769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dirty="0"/>
              <a:t>Claim Adjustment Cycle</a:t>
            </a:r>
          </a:p>
        </p:txBody>
      </p:sp>
      <p:sp>
        <p:nvSpPr>
          <p:cNvPr id="24" name="TextBox 23">
            <a:extLst>
              <a:ext uri="{FF2B5EF4-FFF2-40B4-BE49-F238E27FC236}">
                <a16:creationId xmlns:a16="http://schemas.microsoft.com/office/drawing/2014/main" id="{C4614272-9BDC-49ED-8BFB-3677BCF8F676}"/>
              </a:ext>
            </a:extLst>
          </p:cNvPr>
          <p:cNvSpPr txBox="1"/>
          <p:nvPr/>
        </p:nvSpPr>
        <p:spPr>
          <a:xfrm>
            <a:off x="3302339" y="1701154"/>
            <a:ext cx="7966295" cy="830997"/>
          </a:xfrm>
          <a:prstGeom prst="rect">
            <a:avLst/>
          </a:prstGeom>
          <a:noFill/>
        </p:spPr>
        <p:txBody>
          <a:bodyPr wrap="square" rtlCol="0">
            <a:spAutoFit/>
          </a:bodyPr>
          <a:lstStyle/>
          <a:p>
            <a:r>
              <a:rPr lang="en-US" sz="2400" dirty="0"/>
              <a:t>If a member or provider has a question about how a claim was adjudicated</a:t>
            </a:r>
          </a:p>
        </p:txBody>
      </p:sp>
    </p:spTree>
    <p:extLst>
      <p:ext uri="{BB962C8B-B14F-4D97-AF65-F5344CB8AC3E}">
        <p14:creationId xmlns:p14="http://schemas.microsoft.com/office/powerpoint/2010/main" val="3263871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dirty="0"/>
              <a:t>Claim Adjustment Cycle</a:t>
            </a:r>
          </a:p>
        </p:txBody>
      </p:sp>
      <p:sp>
        <p:nvSpPr>
          <p:cNvPr id="24" name="TextBox 23">
            <a:extLst>
              <a:ext uri="{FF2B5EF4-FFF2-40B4-BE49-F238E27FC236}">
                <a16:creationId xmlns:a16="http://schemas.microsoft.com/office/drawing/2014/main" id="{C4614272-9BDC-49ED-8BFB-3677BCF8F676}"/>
              </a:ext>
            </a:extLst>
          </p:cNvPr>
          <p:cNvSpPr txBox="1"/>
          <p:nvPr/>
        </p:nvSpPr>
        <p:spPr>
          <a:xfrm>
            <a:off x="3302339" y="1701154"/>
            <a:ext cx="7966295" cy="830997"/>
          </a:xfrm>
          <a:prstGeom prst="rect">
            <a:avLst/>
          </a:prstGeom>
          <a:noFill/>
        </p:spPr>
        <p:txBody>
          <a:bodyPr wrap="square" rtlCol="0">
            <a:spAutoFit/>
          </a:bodyPr>
          <a:lstStyle/>
          <a:p>
            <a:r>
              <a:rPr lang="en-US" sz="2400" dirty="0"/>
              <a:t>If a member or provider has a question about how a claim was adjudicated</a:t>
            </a:r>
          </a:p>
        </p:txBody>
      </p:sp>
    </p:spTree>
    <p:extLst>
      <p:ext uri="{BB962C8B-B14F-4D97-AF65-F5344CB8AC3E}">
        <p14:creationId xmlns:p14="http://schemas.microsoft.com/office/powerpoint/2010/main" val="37494325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Discussion</a:t>
            </a:r>
          </a:p>
        </p:txBody>
      </p:sp>
      <p:sp>
        <p:nvSpPr>
          <p:cNvPr id="3" name="Content Placeholder 2"/>
          <p:cNvSpPr>
            <a:spLocks noGrp="1"/>
          </p:cNvSpPr>
          <p:nvPr>
            <p:ph idx="1"/>
          </p:nvPr>
        </p:nvSpPr>
        <p:spPr/>
        <p:txBody>
          <a:bodyPr>
            <a:normAutofit/>
          </a:bodyPr>
          <a:lstStyle/>
          <a:p>
            <a:r>
              <a:rPr lang="en-US" sz="2400" dirty="0">
                <a:latin typeface="+mn-lt"/>
              </a:rPr>
              <a:t>Do we pay on every claim?</a:t>
            </a:r>
          </a:p>
          <a:p>
            <a:endParaRPr lang="en-US" sz="2400" dirty="0">
              <a:latin typeface="+mn-lt"/>
            </a:endParaRPr>
          </a:p>
          <a:p>
            <a:r>
              <a:rPr lang="en-US" sz="2400" dirty="0">
                <a:latin typeface="+mn-lt"/>
              </a:rPr>
              <a:t>How do we determine how much to pay?</a:t>
            </a:r>
          </a:p>
          <a:p>
            <a:endParaRPr lang="en-US" sz="2400" dirty="0">
              <a:latin typeface="+mn-lt"/>
            </a:endParaRPr>
          </a:p>
          <a:p>
            <a:r>
              <a:rPr lang="en-US" sz="2400" dirty="0">
                <a:latin typeface="+mn-lt"/>
              </a:rPr>
              <a:t>Do we only process claims for HMSA members?</a:t>
            </a:r>
          </a:p>
          <a:p>
            <a:endParaRPr lang="en-US" sz="2400" dirty="0">
              <a:latin typeface="+mn-lt"/>
            </a:endParaRPr>
          </a:p>
          <a:p>
            <a:r>
              <a:rPr lang="en-US" sz="2400" dirty="0">
                <a:latin typeface="+mn-lt"/>
              </a:rPr>
              <a:t>What happens if we don’t process a claim correctly or </a:t>
            </a:r>
            <a:br>
              <a:rPr lang="en-US" sz="2400" dirty="0">
                <a:latin typeface="+mn-lt"/>
              </a:rPr>
            </a:br>
            <a:r>
              <a:rPr lang="en-US" sz="2400" dirty="0">
                <a:latin typeface="+mn-lt"/>
              </a:rPr>
              <a:t>timely?  </a:t>
            </a:r>
            <a:endParaRPr lang="en-US" sz="2400" i="1" dirty="0">
              <a:solidFill>
                <a:schemeClr val="accent2"/>
              </a:solidFill>
              <a:latin typeface="+mn-lt"/>
            </a:endParaRPr>
          </a:p>
        </p:txBody>
      </p:sp>
    </p:spTree>
    <p:extLst>
      <p:ext uri="{BB962C8B-B14F-4D97-AF65-F5344CB8AC3E}">
        <p14:creationId xmlns:p14="http://schemas.microsoft.com/office/powerpoint/2010/main" val="3310598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a:bodyPr>
          <a:lstStyle/>
          <a:p>
            <a:r>
              <a:rPr lang="en-US" sz="4400" dirty="0"/>
              <a:t>What is a Claim?</a:t>
            </a:r>
          </a:p>
        </p:txBody>
      </p:sp>
      <p:sp>
        <p:nvSpPr>
          <p:cNvPr id="35845" name="Rectangle 5"/>
          <p:cNvSpPr>
            <a:spLocks noGrp="1" noChangeArrowheads="1"/>
          </p:cNvSpPr>
          <p:nvPr>
            <p:ph type="body" idx="1"/>
          </p:nvPr>
        </p:nvSpPr>
        <p:spPr>
          <a:xfrm>
            <a:off x="3328501" y="1613651"/>
            <a:ext cx="8128393" cy="4370290"/>
          </a:xfrm>
        </p:spPr>
        <p:txBody>
          <a:bodyPr>
            <a:noAutofit/>
          </a:bodyPr>
          <a:lstStyle/>
          <a:p>
            <a:pPr marL="0" indent="0">
              <a:buNone/>
            </a:pPr>
            <a:endParaRPr lang="en-US" sz="2400" dirty="0"/>
          </a:p>
          <a:p>
            <a:pPr marL="0" indent="0">
              <a:buNone/>
            </a:pPr>
            <a:endParaRPr lang="en-US" sz="2400" dirty="0"/>
          </a:p>
          <a:p>
            <a:pPr marL="0" indent="0">
              <a:buNone/>
            </a:pPr>
            <a:r>
              <a:rPr lang="en-US" sz="2400" dirty="0"/>
              <a:t>A claim is a formal request to an insurance company by a provider – physician, hospital, pharmacy, dentist, medical suppliers, etc. - for coverage or compensation for services rendered to an insured patient.</a:t>
            </a:r>
          </a:p>
          <a:p>
            <a:pPr marL="0" indent="0">
              <a:buNone/>
            </a:pPr>
            <a:endParaRPr lang="en-US" sz="2400" dirty="0"/>
          </a:p>
          <a:p>
            <a:pPr marL="0" indent="0" algn="ctr">
              <a:buNone/>
            </a:pPr>
            <a:r>
              <a:rPr lang="en-US" sz="2400" dirty="0"/>
              <a:t>A request for payment.</a:t>
            </a:r>
            <a:br>
              <a:rPr lang="en-US" dirty="0"/>
            </a:br>
            <a:r>
              <a:rPr lang="en-US" sz="2400" dirty="0"/>
              <a:t> </a:t>
            </a:r>
            <a:endParaRPr lang="en-US" dirty="0"/>
          </a:p>
          <a:p>
            <a:pPr marL="0" indent="0">
              <a:buNone/>
            </a:pPr>
            <a:endParaRPr lang="en-US" sz="2400" dirty="0">
              <a:latin typeface="Univers 45 Light" pitchFamily="34" charset="0"/>
            </a:endParaRPr>
          </a:p>
        </p:txBody>
      </p:sp>
    </p:spTree>
    <p:extLst>
      <p:ext uri="{BB962C8B-B14F-4D97-AF65-F5344CB8AC3E}">
        <p14:creationId xmlns:p14="http://schemas.microsoft.com/office/powerpoint/2010/main" val="2963861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845">
                                            <p:txEl>
                                              <p:pRg st="2" end="2"/>
                                            </p:txEl>
                                          </p:spTgt>
                                        </p:tgtEl>
                                        <p:attrNameLst>
                                          <p:attrName>style.visibility</p:attrName>
                                        </p:attrNameLst>
                                      </p:cBhvr>
                                      <p:to>
                                        <p:strVal val="visible"/>
                                      </p:to>
                                    </p:set>
                                    <p:animEffect transition="in" filter="fade">
                                      <p:cBhvr>
                                        <p:cTn id="7" dur="500"/>
                                        <p:tgtEl>
                                          <p:spTgt spid="3584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845">
                                            <p:txEl>
                                              <p:pRg st="4" end="4"/>
                                            </p:txEl>
                                          </p:spTgt>
                                        </p:tgtEl>
                                        <p:attrNameLst>
                                          <p:attrName>style.visibility</p:attrName>
                                        </p:attrNameLst>
                                      </p:cBhvr>
                                      <p:to>
                                        <p:strVal val="visible"/>
                                      </p:to>
                                    </p:set>
                                    <p:animEffect transition="in" filter="fade">
                                      <p:cBhvr>
                                        <p:cTn id="12" dur="500"/>
                                        <p:tgtEl>
                                          <p:spTgt spid="3584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dirty="0"/>
              <a:t>Claim Forms and Formats</a:t>
            </a:r>
          </a:p>
        </p:txBody>
      </p:sp>
      <p:graphicFrame>
        <p:nvGraphicFramePr>
          <p:cNvPr id="8" name="Table 7">
            <a:extLst>
              <a:ext uri="{FF2B5EF4-FFF2-40B4-BE49-F238E27FC236}">
                <a16:creationId xmlns:a16="http://schemas.microsoft.com/office/drawing/2014/main" id="{4D0EC2DE-9D61-4E59-B0D0-A5424134EAF3}"/>
              </a:ext>
            </a:extLst>
          </p:cNvPr>
          <p:cNvGraphicFramePr>
            <a:graphicFrameLocks noGrp="1"/>
          </p:cNvGraphicFramePr>
          <p:nvPr>
            <p:extLst>
              <p:ext uri="{D42A27DB-BD31-4B8C-83A1-F6EECF244321}">
                <p14:modId xmlns:p14="http://schemas.microsoft.com/office/powerpoint/2010/main" val="1075384730"/>
              </p:ext>
            </p:extLst>
          </p:nvPr>
        </p:nvGraphicFramePr>
        <p:xfrm>
          <a:off x="3398633" y="2560320"/>
          <a:ext cx="8128000" cy="173736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1362238617"/>
                    </a:ext>
                  </a:extLst>
                </a:gridCol>
                <a:gridCol w="2032000">
                  <a:extLst>
                    <a:ext uri="{9D8B030D-6E8A-4147-A177-3AD203B41FA5}">
                      <a16:colId xmlns:a16="http://schemas.microsoft.com/office/drawing/2014/main" val="1504778171"/>
                    </a:ext>
                  </a:extLst>
                </a:gridCol>
                <a:gridCol w="2032000">
                  <a:extLst>
                    <a:ext uri="{9D8B030D-6E8A-4147-A177-3AD203B41FA5}">
                      <a16:colId xmlns:a16="http://schemas.microsoft.com/office/drawing/2014/main" val="2988373073"/>
                    </a:ext>
                  </a:extLst>
                </a:gridCol>
                <a:gridCol w="2032000">
                  <a:extLst>
                    <a:ext uri="{9D8B030D-6E8A-4147-A177-3AD203B41FA5}">
                      <a16:colId xmlns:a16="http://schemas.microsoft.com/office/drawing/2014/main" val="2236400333"/>
                    </a:ext>
                  </a:extLst>
                </a:gridCol>
              </a:tblGrid>
              <a:tr h="370840">
                <a:tc>
                  <a:txBody>
                    <a:bodyPr/>
                    <a:lstStyle/>
                    <a:p>
                      <a:r>
                        <a:rPr lang="en-US" dirty="0"/>
                        <a:t>Claim Type</a:t>
                      </a:r>
                    </a:p>
                  </a:txBody>
                  <a:tcPr/>
                </a:tc>
                <a:tc>
                  <a:txBody>
                    <a:bodyPr/>
                    <a:lstStyle/>
                    <a:p>
                      <a:r>
                        <a:rPr lang="en-US" dirty="0"/>
                        <a:t>Hard Copy Form Name</a:t>
                      </a:r>
                    </a:p>
                  </a:txBody>
                  <a:tcPr/>
                </a:tc>
                <a:tc>
                  <a:txBody>
                    <a:bodyPr/>
                    <a:lstStyle/>
                    <a:p>
                      <a:r>
                        <a:rPr lang="en-US" dirty="0"/>
                        <a:t>EDI Format</a:t>
                      </a:r>
                    </a:p>
                  </a:txBody>
                  <a:tcPr/>
                </a:tc>
                <a:tc>
                  <a:txBody>
                    <a:bodyPr/>
                    <a:lstStyle/>
                    <a:p>
                      <a:r>
                        <a:rPr lang="en-US" dirty="0"/>
                        <a:t>Primary Source</a:t>
                      </a:r>
                    </a:p>
                  </a:txBody>
                  <a:tcPr/>
                </a:tc>
                <a:extLst>
                  <a:ext uri="{0D108BD9-81ED-4DB2-BD59-A6C34878D82A}">
                    <a16:rowId xmlns:a16="http://schemas.microsoft.com/office/drawing/2014/main" val="1675405819"/>
                  </a:ext>
                </a:extLst>
              </a:tr>
              <a:tr h="370840">
                <a:tc>
                  <a:txBody>
                    <a:bodyPr/>
                    <a:lstStyle/>
                    <a:p>
                      <a:r>
                        <a:rPr lang="en-US" dirty="0"/>
                        <a:t>Professional</a:t>
                      </a:r>
                    </a:p>
                  </a:txBody>
                  <a:tcPr/>
                </a:tc>
                <a:tc>
                  <a:txBody>
                    <a:bodyPr/>
                    <a:lstStyle/>
                    <a:p>
                      <a:r>
                        <a:rPr lang="en-US" dirty="0"/>
                        <a:t>CMS 1500</a:t>
                      </a:r>
                    </a:p>
                  </a:txBody>
                  <a:tcPr/>
                </a:tc>
                <a:tc>
                  <a:txBody>
                    <a:bodyPr/>
                    <a:lstStyle/>
                    <a:p>
                      <a:r>
                        <a:rPr lang="en-US" dirty="0"/>
                        <a:t>HIPAA 837P</a:t>
                      </a:r>
                    </a:p>
                  </a:txBody>
                  <a:tcPr/>
                </a:tc>
                <a:tc>
                  <a:txBody>
                    <a:bodyPr/>
                    <a:lstStyle/>
                    <a:p>
                      <a:r>
                        <a:rPr lang="en-US" dirty="0"/>
                        <a:t>Physicians</a:t>
                      </a:r>
                    </a:p>
                  </a:txBody>
                  <a:tcPr/>
                </a:tc>
                <a:extLst>
                  <a:ext uri="{0D108BD9-81ED-4DB2-BD59-A6C34878D82A}">
                    <a16:rowId xmlns:a16="http://schemas.microsoft.com/office/drawing/2014/main" val="1446961296"/>
                  </a:ext>
                </a:extLst>
              </a:tr>
              <a:tr h="370840">
                <a:tc>
                  <a:txBody>
                    <a:bodyPr/>
                    <a:lstStyle/>
                    <a:p>
                      <a:r>
                        <a:rPr lang="en-US" dirty="0"/>
                        <a:t>Institutional</a:t>
                      </a:r>
                    </a:p>
                  </a:txBody>
                  <a:tcPr/>
                </a:tc>
                <a:tc>
                  <a:txBody>
                    <a:bodyPr/>
                    <a:lstStyle/>
                    <a:p>
                      <a:r>
                        <a:rPr lang="en-US" dirty="0"/>
                        <a:t>UB04</a:t>
                      </a:r>
                    </a:p>
                  </a:txBody>
                  <a:tcPr/>
                </a:tc>
                <a:tc>
                  <a:txBody>
                    <a:bodyPr/>
                    <a:lstStyle/>
                    <a:p>
                      <a:r>
                        <a:rPr lang="en-US" dirty="0"/>
                        <a:t>HIPAA 837I</a:t>
                      </a:r>
                    </a:p>
                  </a:txBody>
                  <a:tcPr/>
                </a:tc>
                <a:tc>
                  <a:txBody>
                    <a:bodyPr/>
                    <a:lstStyle/>
                    <a:p>
                      <a:r>
                        <a:rPr lang="en-US" dirty="0"/>
                        <a:t>Hospitals</a:t>
                      </a:r>
                    </a:p>
                  </a:txBody>
                  <a:tcPr/>
                </a:tc>
                <a:extLst>
                  <a:ext uri="{0D108BD9-81ED-4DB2-BD59-A6C34878D82A}">
                    <a16:rowId xmlns:a16="http://schemas.microsoft.com/office/drawing/2014/main" val="4060304509"/>
                  </a:ext>
                </a:extLst>
              </a:tr>
            </a:tbl>
          </a:graphicData>
        </a:graphic>
      </p:graphicFrame>
      <p:sp>
        <p:nvSpPr>
          <p:cNvPr id="9" name="TextBox 8">
            <a:extLst>
              <a:ext uri="{FF2B5EF4-FFF2-40B4-BE49-F238E27FC236}">
                <a16:creationId xmlns:a16="http://schemas.microsoft.com/office/drawing/2014/main" id="{10B7F253-E15E-4EC0-9791-1990D1D94F59}"/>
              </a:ext>
            </a:extLst>
          </p:cNvPr>
          <p:cNvSpPr txBox="1"/>
          <p:nvPr/>
        </p:nvSpPr>
        <p:spPr>
          <a:xfrm>
            <a:off x="4144198" y="4553039"/>
            <a:ext cx="7382435" cy="307777"/>
          </a:xfrm>
          <a:prstGeom prst="rect">
            <a:avLst/>
          </a:prstGeom>
          <a:noFill/>
        </p:spPr>
        <p:txBody>
          <a:bodyPr wrap="square" rtlCol="0">
            <a:spAutoFit/>
          </a:bodyPr>
          <a:lstStyle/>
          <a:p>
            <a:pPr algn="r"/>
            <a:r>
              <a:rPr lang="en-US" sz="1400" b="1" dirty="0"/>
              <a:t>*EDI stands for Electronic Data Interchange</a:t>
            </a:r>
          </a:p>
        </p:txBody>
      </p:sp>
    </p:spTree>
    <p:extLst>
      <p:ext uri="{BB962C8B-B14F-4D97-AF65-F5344CB8AC3E}">
        <p14:creationId xmlns:p14="http://schemas.microsoft.com/office/powerpoint/2010/main" val="1687498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dirty="0"/>
              <a:t>Claim Forms and Formats</a:t>
            </a:r>
          </a:p>
        </p:txBody>
      </p:sp>
      <p:sp>
        <p:nvSpPr>
          <p:cNvPr id="9" name="TextBox 8">
            <a:extLst>
              <a:ext uri="{FF2B5EF4-FFF2-40B4-BE49-F238E27FC236}">
                <a16:creationId xmlns:a16="http://schemas.microsoft.com/office/drawing/2014/main" id="{10B7F253-E15E-4EC0-9791-1990D1D94F59}"/>
              </a:ext>
            </a:extLst>
          </p:cNvPr>
          <p:cNvSpPr txBox="1"/>
          <p:nvPr/>
        </p:nvSpPr>
        <p:spPr>
          <a:xfrm>
            <a:off x="3418056" y="1651971"/>
            <a:ext cx="7382435" cy="2677656"/>
          </a:xfrm>
          <a:prstGeom prst="rect">
            <a:avLst/>
          </a:prstGeom>
          <a:noFill/>
        </p:spPr>
        <p:txBody>
          <a:bodyPr wrap="square" rtlCol="0">
            <a:spAutoFit/>
          </a:bodyPr>
          <a:lstStyle/>
          <a:p>
            <a:pPr marL="342900" indent="-342900">
              <a:buFont typeface="Arial" panose="020B0604020202020204" pitchFamily="34" charset="0"/>
              <a:buChar char="•"/>
            </a:pPr>
            <a:r>
              <a:rPr lang="en-US" sz="2400" dirty="0"/>
              <a:t>All hardcopy forms are converted into their respective digital (EDI), HIPAA compliant, 837 format before processing.</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If an HMSA member submits a claim, a hardcopy form is manually created using any documents provided and then processed.</a:t>
            </a:r>
          </a:p>
        </p:txBody>
      </p:sp>
    </p:spTree>
    <p:extLst>
      <p:ext uri="{BB962C8B-B14F-4D97-AF65-F5344CB8AC3E}">
        <p14:creationId xmlns:p14="http://schemas.microsoft.com/office/powerpoint/2010/main" val="2448411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6376" y="283665"/>
            <a:ext cx="8229600" cy="792162"/>
          </a:xfrm>
        </p:spPr>
        <p:txBody>
          <a:bodyPr>
            <a:normAutofit/>
          </a:bodyPr>
          <a:lstStyle/>
          <a:p>
            <a:r>
              <a:rPr lang="en-US" sz="4400" dirty="0"/>
              <a:t>Claim Submission</a:t>
            </a:r>
          </a:p>
        </p:txBody>
      </p:sp>
      <p:grpSp>
        <p:nvGrpSpPr>
          <p:cNvPr id="1046" name="Group 1045"/>
          <p:cNvGrpSpPr/>
          <p:nvPr/>
        </p:nvGrpSpPr>
        <p:grpSpPr>
          <a:xfrm>
            <a:off x="8461776" y="1528009"/>
            <a:ext cx="3067050" cy="1158539"/>
            <a:chOff x="5486400" y="1219200"/>
            <a:chExt cx="3067050" cy="1158539"/>
          </a:xfrm>
        </p:grpSpPr>
        <p:grpSp>
          <p:nvGrpSpPr>
            <p:cNvPr id="28" name="Group 27"/>
            <p:cNvGrpSpPr/>
            <p:nvPr/>
          </p:nvGrpSpPr>
          <p:grpSpPr>
            <a:xfrm>
              <a:off x="6686550" y="1219200"/>
              <a:ext cx="1866900" cy="1158539"/>
              <a:chOff x="6229350" y="1338353"/>
              <a:chExt cx="1866900" cy="1158539"/>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77000" y="1338353"/>
                <a:ext cx="685800" cy="685800"/>
              </a:xfrm>
              <a:prstGeom prst="rect">
                <a:avLst/>
              </a:prstGeom>
            </p:spPr>
          </p:pic>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2800" y="1371600"/>
                <a:ext cx="685800" cy="685800"/>
              </a:xfrm>
              <a:prstGeom prst="rect">
                <a:avLst/>
              </a:prstGeom>
            </p:spPr>
          </p:pic>
          <p:sp>
            <p:nvSpPr>
              <p:cNvPr id="27" name="TextBox 26"/>
              <p:cNvSpPr txBox="1"/>
              <p:nvPr/>
            </p:nvSpPr>
            <p:spPr>
              <a:xfrm>
                <a:off x="6229350" y="2035227"/>
                <a:ext cx="1866900" cy="461665"/>
              </a:xfrm>
              <a:prstGeom prst="rect">
                <a:avLst/>
              </a:prstGeom>
              <a:noFill/>
            </p:spPr>
            <p:txBody>
              <a:bodyPr wrap="square" rtlCol="0">
                <a:spAutoFit/>
              </a:bodyPr>
              <a:lstStyle/>
              <a:p>
                <a:pPr algn="ctr"/>
                <a:r>
                  <a:rPr lang="en-US" sz="1200" b="1" dirty="0">
                    <a:solidFill>
                      <a:schemeClr val="accent2"/>
                    </a:solidFill>
                  </a:rPr>
                  <a:t>Hardcopy Claims received and scanned in Mailroom</a:t>
                </a:r>
              </a:p>
            </p:txBody>
          </p:sp>
        </p:grpSp>
        <p:cxnSp>
          <p:nvCxnSpPr>
            <p:cNvPr id="55" name="Straight Arrow Connector 54"/>
            <p:cNvCxnSpPr/>
            <p:nvPr/>
          </p:nvCxnSpPr>
          <p:spPr>
            <a:xfrm>
              <a:off x="5486400" y="1595347"/>
              <a:ext cx="1323975"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pSp>
      <p:grpSp>
        <p:nvGrpSpPr>
          <p:cNvPr id="1047" name="Group 1046"/>
          <p:cNvGrpSpPr/>
          <p:nvPr/>
        </p:nvGrpSpPr>
        <p:grpSpPr>
          <a:xfrm>
            <a:off x="9909576" y="2871213"/>
            <a:ext cx="1409700" cy="1426564"/>
            <a:chOff x="6934200" y="2562405"/>
            <a:chExt cx="1409700" cy="1426564"/>
          </a:xfrm>
        </p:grpSpPr>
        <p:grpSp>
          <p:nvGrpSpPr>
            <p:cNvPr id="31" name="Group 30"/>
            <p:cNvGrpSpPr/>
            <p:nvPr/>
          </p:nvGrpSpPr>
          <p:grpSpPr>
            <a:xfrm>
              <a:off x="6934200" y="2976039"/>
              <a:ext cx="1409700" cy="1012930"/>
              <a:chOff x="6934200" y="2976039"/>
              <a:chExt cx="1409700" cy="1012930"/>
            </a:xfrm>
          </p:grpSpPr>
          <p:grpSp>
            <p:nvGrpSpPr>
              <p:cNvPr id="21" name="Group 20"/>
              <p:cNvGrpSpPr/>
              <p:nvPr/>
            </p:nvGrpSpPr>
            <p:grpSpPr>
              <a:xfrm>
                <a:off x="6934200" y="2976039"/>
                <a:ext cx="1409700" cy="735931"/>
                <a:chOff x="6648914" y="3695086"/>
                <a:chExt cx="1409700" cy="735931"/>
              </a:xfrm>
            </p:grpSpPr>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48914" y="3745217"/>
                  <a:ext cx="685800" cy="685800"/>
                </a:xfrm>
                <a:prstGeom prst="rect">
                  <a:avLst/>
                </a:prstGeom>
              </p:spPr>
            </p:pic>
            <p:pic>
              <p:nvPicPr>
                <p:cNvPr id="20" name="Picture 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325918" y="3695086"/>
                  <a:ext cx="732696" cy="732696"/>
                </a:xfrm>
                <a:prstGeom prst="rect">
                  <a:avLst/>
                </a:prstGeom>
              </p:spPr>
            </p:pic>
          </p:grpSp>
          <p:sp>
            <p:nvSpPr>
              <p:cNvPr id="30" name="TextBox 29"/>
              <p:cNvSpPr txBox="1"/>
              <p:nvPr/>
            </p:nvSpPr>
            <p:spPr>
              <a:xfrm>
                <a:off x="7000875" y="3711970"/>
                <a:ext cx="1238250" cy="276999"/>
              </a:xfrm>
              <a:prstGeom prst="rect">
                <a:avLst/>
              </a:prstGeom>
              <a:noFill/>
            </p:spPr>
            <p:txBody>
              <a:bodyPr wrap="square" rtlCol="0">
                <a:spAutoFit/>
              </a:bodyPr>
              <a:lstStyle/>
              <a:p>
                <a:pPr algn="ctr"/>
                <a:r>
                  <a:rPr lang="en-US" sz="1200" b="1" dirty="0">
                    <a:solidFill>
                      <a:schemeClr val="accent2"/>
                    </a:solidFill>
                  </a:rPr>
                  <a:t>Data Entry</a:t>
                </a:r>
              </a:p>
            </p:txBody>
          </p:sp>
        </p:grpSp>
        <p:cxnSp>
          <p:nvCxnSpPr>
            <p:cNvPr id="60" name="Straight Arrow Connector 59"/>
            <p:cNvCxnSpPr/>
            <p:nvPr/>
          </p:nvCxnSpPr>
          <p:spPr>
            <a:xfrm>
              <a:off x="7658829" y="2562405"/>
              <a:ext cx="0" cy="35550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pSp>
      <p:grpSp>
        <p:nvGrpSpPr>
          <p:cNvPr id="26" name="Group 25"/>
          <p:cNvGrpSpPr/>
          <p:nvPr/>
        </p:nvGrpSpPr>
        <p:grpSpPr>
          <a:xfrm>
            <a:off x="3356376" y="1656686"/>
            <a:ext cx="1676400" cy="709522"/>
            <a:chOff x="457200" y="1347878"/>
            <a:chExt cx="1676400" cy="709522"/>
          </a:xfrm>
        </p:grpSpPr>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447800" y="1347878"/>
              <a:ext cx="685800" cy="685800"/>
            </a:xfrm>
            <a:prstGeom prst="rect">
              <a:avLst/>
            </a:prstGeom>
          </p:spPr>
        </p:pic>
        <p:sp>
          <p:nvSpPr>
            <p:cNvPr id="25" name="TextBox 24"/>
            <p:cNvSpPr txBox="1"/>
            <p:nvPr/>
          </p:nvSpPr>
          <p:spPr>
            <a:xfrm>
              <a:off x="457200" y="1411069"/>
              <a:ext cx="990600" cy="646331"/>
            </a:xfrm>
            <a:prstGeom prst="rect">
              <a:avLst/>
            </a:prstGeom>
            <a:noFill/>
          </p:spPr>
          <p:txBody>
            <a:bodyPr wrap="square" rtlCol="0">
              <a:spAutoFit/>
            </a:bodyPr>
            <a:lstStyle/>
            <a:p>
              <a:r>
                <a:rPr lang="en-US" sz="1200" b="1" dirty="0">
                  <a:solidFill>
                    <a:schemeClr val="accent2"/>
                  </a:solidFill>
                </a:rPr>
                <a:t>Electronic Claims</a:t>
              </a:r>
            </a:p>
            <a:p>
              <a:r>
                <a:rPr lang="en-US" sz="1200" b="1" dirty="0">
                  <a:solidFill>
                    <a:schemeClr val="accent2"/>
                  </a:solidFill>
                </a:rPr>
                <a:t>Entry</a:t>
              </a:r>
            </a:p>
          </p:txBody>
        </p:sp>
      </p:grpSp>
      <p:cxnSp>
        <p:nvCxnSpPr>
          <p:cNvPr id="68" name="Straight Arrow Connector 67"/>
          <p:cNvCxnSpPr/>
          <p:nvPr/>
        </p:nvCxnSpPr>
        <p:spPr>
          <a:xfrm flipH="1">
            <a:off x="5223276" y="1904155"/>
            <a:ext cx="1371600"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75" name="Picture 7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71897" y="5409839"/>
            <a:ext cx="838199" cy="838199"/>
          </a:xfrm>
          <a:prstGeom prst="rect">
            <a:avLst/>
          </a:prstGeom>
        </p:spPr>
      </p:pic>
      <p:sp>
        <p:nvSpPr>
          <p:cNvPr id="76" name="TextBox 75"/>
          <p:cNvSpPr txBox="1"/>
          <p:nvPr/>
        </p:nvSpPr>
        <p:spPr>
          <a:xfrm>
            <a:off x="6809898" y="5436333"/>
            <a:ext cx="838200" cy="430887"/>
          </a:xfrm>
          <a:prstGeom prst="rect">
            <a:avLst/>
          </a:prstGeom>
          <a:noFill/>
        </p:spPr>
        <p:txBody>
          <a:bodyPr wrap="square" rtlCol="0">
            <a:spAutoFit/>
          </a:bodyPr>
          <a:lstStyle/>
          <a:p>
            <a:r>
              <a:rPr lang="en-US" sz="1100" b="1" dirty="0">
                <a:solidFill>
                  <a:schemeClr val="accent2"/>
                </a:solidFill>
              </a:rPr>
              <a:t>837 Database</a:t>
            </a:r>
          </a:p>
        </p:txBody>
      </p:sp>
    </p:spTree>
    <p:extLst>
      <p:ext uri="{BB962C8B-B14F-4D97-AF65-F5344CB8AC3E}">
        <p14:creationId xmlns:p14="http://schemas.microsoft.com/office/powerpoint/2010/main" val="2563413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46"/>
                                        </p:tgtEl>
                                        <p:attrNameLst>
                                          <p:attrName>style.visibility</p:attrName>
                                        </p:attrNameLst>
                                      </p:cBhvr>
                                      <p:to>
                                        <p:strVal val="visible"/>
                                      </p:to>
                                    </p:set>
                                    <p:animEffect transition="in" filter="fade">
                                      <p:cBhvr>
                                        <p:cTn id="7" dur="500"/>
                                        <p:tgtEl>
                                          <p:spTgt spid="10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47"/>
                                        </p:tgtEl>
                                        <p:attrNameLst>
                                          <p:attrName>style.visibility</p:attrName>
                                        </p:attrNameLst>
                                      </p:cBhvr>
                                      <p:to>
                                        <p:strVal val="visible"/>
                                      </p:to>
                                    </p:set>
                                    <p:animEffect transition="in" filter="fade">
                                      <p:cBhvr>
                                        <p:cTn id="12" dur="500"/>
                                        <p:tgtEl>
                                          <p:spTgt spid="10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dirty="0"/>
              <a:t>Hardcopy Claims</a:t>
            </a:r>
          </a:p>
        </p:txBody>
      </p:sp>
      <p:sp>
        <p:nvSpPr>
          <p:cNvPr id="24" name="TextBox 23">
            <a:extLst>
              <a:ext uri="{FF2B5EF4-FFF2-40B4-BE49-F238E27FC236}">
                <a16:creationId xmlns:a16="http://schemas.microsoft.com/office/drawing/2014/main" id="{C4614272-9BDC-49ED-8BFB-3677BCF8F676}"/>
              </a:ext>
            </a:extLst>
          </p:cNvPr>
          <p:cNvSpPr txBox="1"/>
          <p:nvPr/>
        </p:nvSpPr>
        <p:spPr>
          <a:xfrm>
            <a:off x="3302340" y="1701154"/>
            <a:ext cx="3394296" cy="461665"/>
          </a:xfrm>
          <a:prstGeom prst="rect">
            <a:avLst/>
          </a:prstGeom>
          <a:noFill/>
        </p:spPr>
        <p:txBody>
          <a:bodyPr wrap="square" rtlCol="0">
            <a:spAutoFit/>
          </a:bodyPr>
          <a:lstStyle/>
          <a:p>
            <a:r>
              <a:rPr lang="en-US" sz="2400" dirty="0"/>
              <a:t>CMS-1500</a:t>
            </a:r>
          </a:p>
        </p:txBody>
      </p:sp>
      <p:pic>
        <p:nvPicPr>
          <p:cNvPr id="5" name="Picture 4">
            <a:extLst>
              <a:ext uri="{FF2B5EF4-FFF2-40B4-BE49-F238E27FC236}">
                <a16:creationId xmlns:a16="http://schemas.microsoft.com/office/drawing/2014/main" id="{10A9E39A-EEB0-4EE7-83C5-72D4A10A43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1243" y="1243498"/>
            <a:ext cx="4227391" cy="5339863"/>
          </a:xfrm>
          <a:prstGeom prst="rect">
            <a:avLst/>
          </a:prstGeom>
        </p:spPr>
      </p:pic>
    </p:spTree>
    <p:extLst>
      <p:ext uri="{BB962C8B-B14F-4D97-AF65-F5344CB8AC3E}">
        <p14:creationId xmlns:p14="http://schemas.microsoft.com/office/powerpoint/2010/main" val="3415632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dirty="0"/>
              <a:t>Hardcopy Claims</a:t>
            </a:r>
          </a:p>
        </p:txBody>
      </p:sp>
      <p:sp>
        <p:nvSpPr>
          <p:cNvPr id="24" name="TextBox 23">
            <a:extLst>
              <a:ext uri="{FF2B5EF4-FFF2-40B4-BE49-F238E27FC236}">
                <a16:creationId xmlns:a16="http://schemas.microsoft.com/office/drawing/2014/main" id="{C4614272-9BDC-49ED-8BFB-3677BCF8F676}"/>
              </a:ext>
            </a:extLst>
          </p:cNvPr>
          <p:cNvSpPr txBox="1"/>
          <p:nvPr/>
        </p:nvSpPr>
        <p:spPr>
          <a:xfrm>
            <a:off x="10246660" y="274640"/>
            <a:ext cx="1680882" cy="461665"/>
          </a:xfrm>
          <a:prstGeom prst="rect">
            <a:avLst/>
          </a:prstGeom>
          <a:noFill/>
        </p:spPr>
        <p:txBody>
          <a:bodyPr wrap="square" rtlCol="0">
            <a:spAutoFit/>
          </a:bodyPr>
          <a:lstStyle/>
          <a:p>
            <a:r>
              <a:rPr lang="en-US" sz="2400" dirty="0"/>
              <a:t>CMS-1500</a:t>
            </a:r>
          </a:p>
        </p:txBody>
      </p:sp>
      <p:pic>
        <p:nvPicPr>
          <p:cNvPr id="4" name="Picture 3">
            <a:extLst>
              <a:ext uri="{FF2B5EF4-FFF2-40B4-BE49-F238E27FC236}">
                <a16:creationId xmlns:a16="http://schemas.microsoft.com/office/drawing/2014/main" id="{0AEEBF92-0124-4070-AC27-C1B3E66EDF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77913" y="1417639"/>
            <a:ext cx="7766240" cy="4952523"/>
          </a:xfrm>
          <a:prstGeom prst="rect">
            <a:avLst/>
          </a:prstGeom>
        </p:spPr>
      </p:pic>
    </p:spTree>
    <p:extLst>
      <p:ext uri="{BB962C8B-B14F-4D97-AF65-F5344CB8AC3E}">
        <p14:creationId xmlns:p14="http://schemas.microsoft.com/office/powerpoint/2010/main" val="36297645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dirty="0"/>
              <a:t>Hardcopy Claims</a:t>
            </a:r>
          </a:p>
        </p:txBody>
      </p:sp>
      <p:sp>
        <p:nvSpPr>
          <p:cNvPr id="24" name="TextBox 23">
            <a:extLst>
              <a:ext uri="{FF2B5EF4-FFF2-40B4-BE49-F238E27FC236}">
                <a16:creationId xmlns:a16="http://schemas.microsoft.com/office/drawing/2014/main" id="{C4614272-9BDC-49ED-8BFB-3677BCF8F676}"/>
              </a:ext>
            </a:extLst>
          </p:cNvPr>
          <p:cNvSpPr txBox="1"/>
          <p:nvPr/>
        </p:nvSpPr>
        <p:spPr>
          <a:xfrm>
            <a:off x="10246660" y="274640"/>
            <a:ext cx="1680882" cy="461665"/>
          </a:xfrm>
          <a:prstGeom prst="rect">
            <a:avLst/>
          </a:prstGeom>
          <a:noFill/>
        </p:spPr>
        <p:txBody>
          <a:bodyPr wrap="square" rtlCol="0">
            <a:spAutoFit/>
          </a:bodyPr>
          <a:lstStyle/>
          <a:p>
            <a:r>
              <a:rPr lang="en-US" sz="2400" dirty="0"/>
              <a:t>CMS-1500</a:t>
            </a:r>
          </a:p>
        </p:txBody>
      </p:sp>
      <p:pic>
        <p:nvPicPr>
          <p:cNvPr id="4" name="Picture 3">
            <a:extLst>
              <a:ext uri="{FF2B5EF4-FFF2-40B4-BE49-F238E27FC236}">
                <a16:creationId xmlns:a16="http://schemas.microsoft.com/office/drawing/2014/main" id="{0AEEBF92-0124-4070-AC27-C1B3E66EDF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4379" y="1417639"/>
            <a:ext cx="7613308" cy="4952523"/>
          </a:xfrm>
          <a:prstGeom prst="rect">
            <a:avLst/>
          </a:prstGeom>
        </p:spPr>
      </p:pic>
    </p:spTree>
    <p:extLst>
      <p:ext uri="{BB962C8B-B14F-4D97-AF65-F5344CB8AC3E}">
        <p14:creationId xmlns:p14="http://schemas.microsoft.com/office/powerpoint/2010/main" val="431737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dirty="0"/>
              <a:t>Hardcopy Claims</a:t>
            </a:r>
          </a:p>
        </p:txBody>
      </p:sp>
      <p:sp>
        <p:nvSpPr>
          <p:cNvPr id="24" name="TextBox 23">
            <a:extLst>
              <a:ext uri="{FF2B5EF4-FFF2-40B4-BE49-F238E27FC236}">
                <a16:creationId xmlns:a16="http://schemas.microsoft.com/office/drawing/2014/main" id="{C4614272-9BDC-49ED-8BFB-3677BCF8F676}"/>
              </a:ext>
            </a:extLst>
          </p:cNvPr>
          <p:cNvSpPr txBox="1"/>
          <p:nvPr/>
        </p:nvSpPr>
        <p:spPr>
          <a:xfrm>
            <a:off x="10680965" y="274639"/>
            <a:ext cx="1135190" cy="461665"/>
          </a:xfrm>
          <a:prstGeom prst="rect">
            <a:avLst/>
          </a:prstGeom>
          <a:noFill/>
        </p:spPr>
        <p:txBody>
          <a:bodyPr wrap="square" rtlCol="0">
            <a:spAutoFit/>
          </a:bodyPr>
          <a:lstStyle/>
          <a:p>
            <a:r>
              <a:rPr lang="en-US" sz="2400" dirty="0"/>
              <a:t>UB-04</a:t>
            </a:r>
          </a:p>
        </p:txBody>
      </p:sp>
      <p:pic>
        <p:nvPicPr>
          <p:cNvPr id="5" name="Picture 4">
            <a:extLst>
              <a:ext uri="{FF2B5EF4-FFF2-40B4-BE49-F238E27FC236}">
                <a16:creationId xmlns:a16="http://schemas.microsoft.com/office/drawing/2014/main" id="{10A9E39A-EEB0-4EE7-83C5-72D4A10A43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37657" y="1243498"/>
            <a:ext cx="4034563" cy="5339863"/>
          </a:xfrm>
          <a:prstGeom prst="rect">
            <a:avLst/>
          </a:prstGeom>
        </p:spPr>
      </p:pic>
    </p:spTree>
    <p:extLst>
      <p:ext uri="{BB962C8B-B14F-4D97-AF65-F5344CB8AC3E}">
        <p14:creationId xmlns:p14="http://schemas.microsoft.com/office/powerpoint/2010/main" val="1551848433"/>
      </p:ext>
    </p:extLst>
  </p:cSld>
  <p:clrMapOvr>
    <a:masterClrMapping/>
  </p:clrMapOvr>
</p:sld>
</file>

<file path=ppt/theme/theme1.xml><?xml version="1.0" encoding="utf-8"?>
<a:theme xmlns:a="http://schemas.openxmlformats.org/drawingml/2006/main" name="Powerpoint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5">
      <a:majorFont>
        <a:latin typeface="Univers LT Std 55"/>
        <a:ea typeface=""/>
        <a:cs typeface=""/>
      </a:majorFont>
      <a:minorFont>
        <a:latin typeface="Univers-Light-Norm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Powerpoint Presentation Template</Template>
  <TotalTime>4526</TotalTime>
  <Words>528</Words>
  <Application>Microsoft Office PowerPoint</Application>
  <PresentationFormat>Widescreen</PresentationFormat>
  <Paragraphs>73</Paragraphs>
  <Slides>12</Slides>
  <Notes>12</Notes>
  <HiddenSlides>1</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Arial</vt:lpstr>
      <vt:lpstr>Calibri</vt:lpstr>
      <vt:lpstr>Univers 45 Light</vt:lpstr>
      <vt:lpstr>Univers LT Std 55</vt:lpstr>
      <vt:lpstr>Univers-Light-Normal</vt:lpstr>
      <vt:lpstr>Powerpoint Presentation Template</vt:lpstr>
      <vt:lpstr>2_Custom Design</vt:lpstr>
      <vt:lpstr>PowerPoint Presentation</vt:lpstr>
      <vt:lpstr>What is a Claim?</vt:lpstr>
      <vt:lpstr>Claim Forms and Formats</vt:lpstr>
      <vt:lpstr>Claim Forms and Formats</vt:lpstr>
      <vt:lpstr>Claim Submission</vt:lpstr>
      <vt:lpstr>Hardcopy Claims</vt:lpstr>
      <vt:lpstr>Hardcopy Claims</vt:lpstr>
      <vt:lpstr>Hardcopy Claims</vt:lpstr>
      <vt:lpstr>Hardcopy Claims</vt:lpstr>
      <vt:lpstr>Claim Adjustment Cycle</vt:lpstr>
      <vt:lpstr>Claim Adjustment Cycle</vt:lpstr>
      <vt:lpstr>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Jeremy Miller</dc:creator>
  <cp:lastModifiedBy>Jeremy Miller</cp:lastModifiedBy>
  <cp:revision>36</cp:revision>
  <dcterms:created xsi:type="dcterms:W3CDTF">2018-03-14T20:41:22Z</dcterms:created>
  <dcterms:modified xsi:type="dcterms:W3CDTF">2018-04-24T01:33:39Z</dcterms:modified>
  <cp:contentStatus/>
</cp:coreProperties>
</file>